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5" r:id="rId13"/>
    <p:sldId id="273" r:id="rId14"/>
    <p:sldId id="272" r:id="rId15"/>
    <p:sldId id="274" r:id="rId16"/>
    <p:sldId id="276" r:id="rId1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0"/>
    <p:restoredTop sz="94660"/>
  </p:normalViewPr>
  <p:slideViewPr>
    <p:cSldViewPr snapToGrid="0">
      <p:cViewPr varScale="1">
        <p:scale>
          <a:sx n="160" d="100"/>
          <a:sy n="160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0420-CDFC-9AE2-5801-292072336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3C9FA-2CC9-51DB-C8FA-EA54B51D3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CBBBD-E14D-4E21-327C-6397FA10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ADAE0-CD5F-BC2A-7B01-89E279AB0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AC6E8-CBE1-CFB2-5FCF-4700CE5A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711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AF32-0C3F-EDE7-3680-7E9D34DB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073D8-E38B-B7F3-2B17-3F93D3B16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5C144-8F2B-96DD-C053-ED95BF7C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ED6AE-E3B0-052C-4885-CD10C523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2FDAD-EC9C-1C6B-FCA4-4AD085B3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6468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A026A-0869-CA64-7266-ADC6B9F54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9F132-B9D1-1E76-B242-BC3019AA7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3E0B4-4C5D-3B5C-B929-2246FEFD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419C6-0C84-D420-509E-905DCA35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BEEAF-D055-3236-4545-B47502A5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122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0A81-DB55-53E0-43E7-E0E9931F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3E0C-F7D4-9353-9A3D-B60E3D6A8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6604B-5F18-0847-E8D0-788C8EE4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4DE5-5448-11CB-0F1A-767B5BDE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E5D22-6552-C4E6-F592-0A8AF23B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823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EBAF-8715-D837-8454-3DE40CF8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12A22-0F41-1325-8332-459C3E5C0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C6E5F-985E-A76D-61C3-5F070FAE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43E51-612E-D045-1DC9-6A4D2D4E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D555D-862A-59E1-29D8-65ACFEA5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50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438D-2975-33A2-3149-20A8C72F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B88A-FD1A-AC37-25B6-CE1789AD2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9A08-1AC5-34B6-BBE2-736A61DE4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8B1E7-FC1B-00AE-8851-567E65F5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78C14-D995-B608-998F-786F8BC1E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6BF0D-B515-E627-184C-DBCC6D67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9068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2CAA-31AF-72E2-B4F8-B0373094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F23B2-05A2-13C2-E51E-FCC8408D1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3A2CE-D8E7-7441-AAB0-1AE5089D9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8AFB8-9241-429B-3C79-DEA832181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8042E-BBCC-49A2-2ACF-B61FF4ACE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F677E-61D8-CF67-C09F-449DCF81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4D84D-A179-6AEC-0142-C2F5AA0E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652C9-0941-D33A-E97A-9BA05DCE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042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3CD72-3E3E-AC5B-C9DC-0E4B10FC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490A2B-C236-C01B-2C48-76E47C379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660C2-0596-B013-009E-B6394FE83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A7F9A-F315-C443-3A41-74763092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4574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2EA3C-3FA6-3366-4F9C-2158CC97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A91D4-CE3B-4AC7-FE5F-9C4CE114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E38A0-DD11-BA5A-BA8D-05E1F75C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293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B17C-E814-4617-4141-19674138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BC38-2AA7-4C0F-B6C8-2305577A8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73766-6EE8-4CDD-7077-29ADDDA6F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3DB43-BC6F-0226-CB53-717605F2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DD101-F623-99EE-0B52-A93B3AF6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3E274-471A-0BA6-1ACF-B4A5F6D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325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31E0-6A89-1CD2-3B07-16916D99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65563-1712-A13C-02F3-708EAFF27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0D8BE-65B5-B7D6-6F7D-F3C214DF5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C8C0-A225-A38F-F04B-BF198A84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6F76-C0FE-0865-2E6E-C7CCE585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32E70-B552-C992-763E-ECE821B2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7021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DBF041-DF1A-CD72-7B40-90A8EEE1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0A277-8964-B7CC-458B-A2166EE17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5562E-30E9-86B2-00C2-556D02616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D58AD-5187-4A48-8F22-DA958356E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1EA40-2E81-FE6B-459D-6A59DDDA5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723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4ADB-4D66-3779-FC5F-93A7D0A1E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DL (Deep Learning)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E7860-6071-6D56-AC2D-CD3753E455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4216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60D5-3C47-3B73-DDCE-05E3F5DC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50D9-6E24-DDBB-F452-0F45AA70E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Loss가</a:t>
            </a:r>
            <a:r>
              <a:rPr lang="ko-KR" altLang="en-US" dirty="0"/>
              <a:t> 최소가 되는 </a:t>
            </a:r>
            <a:r>
              <a:rPr lang="en-US" dirty="0"/>
              <a:t>w</a:t>
            </a:r>
            <a:r>
              <a:rPr lang="en-KR" dirty="0"/>
              <a:t>의</a:t>
            </a:r>
            <a:r>
              <a:rPr lang="ko-KR" altLang="en-US" dirty="0"/>
              <a:t> 일반해를 구하지 않음</a:t>
            </a:r>
            <a:endParaRPr lang="en-US" altLang="ko-KR" dirty="0"/>
          </a:p>
          <a:p>
            <a:r>
              <a:rPr lang="en-US" dirty="0"/>
              <a:t>Loss</a:t>
            </a:r>
            <a:r>
              <a:rPr lang="ko-KR" altLang="en-US" dirty="0" err="1"/>
              <a:t>를</a:t>
            </a:r>
            <a:r>
              <a:rPr lang="ko-KR" altLang="en-US" dirty="0"/>
              <a:t> 적절히 </a:t>
            </a:r>
            <a:r>
              <a:rPr lang="ko-KR" altLang="en-US" dirty="0" err="1"/>
              <a:t>짤수만</a:t>
            </a:r>
            <a:r>
              <a:rPr lang="ko-KR" altLang="en-US" dirty="0"/>
              <a:t> 있으면 어떤 식이든 학습가능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6756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E5F9-77DB-11C5-9659-47301E8B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NN (Neural Network)</a:t>
            </a: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C7E2012C-5DAE-B425-B5ED-C858BB910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455" y="1462651"/>
            <a:ext cx="6221068" cy="34993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5E6B1-9376-377F-4789-F923E362B4D5}"/>
              </a:ext>
            </a:extLst>
          </p:cNvPr>
          <p:cNvSpPr txBox="1"/>
          <p:nvPr/>
        </p:nvSpPr>
        <p:spPr>
          <a:xfrm>
            <a:off x="725240" y="59311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www.ibm.com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/think/topics/neural-networks</a:t>
            </a:r>
            <a:endParaRPr lang="en-K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46C34E-091B-8901-5CBA-21AD75AEF57D}"/>
              </a:ext>
            </a:extLst>
          </p:cNvPr>
          <p:cNvSpPr/>
          <p:nvPr/>
        </p:nvSpPr>
        <p:spPr>
          <a:xfrm>
            <a:off x="955827" y="3212327"/>
            <a:ext cx="857070" cy="8570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B31451-7CA4-00E1-FD9E-5D3DDC20C5B1}"/>
              </a:ext>
            </a:extLst>
          </p:cNvPr>
          <p:cNvSpPr/>
          <p:nvPr/>
        </p:nvSpPr>
        <p:spPr>
          <a:xfrm>
            <a:off x="3439721" y="3212327"/>
            <a:ext cx="857070" cy="8570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A9B19A-E663-8F26-6F32-1151AB49B6D3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812897" y="3640862"/>
            <a:ext cx="16268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6664E6-98CD-9EF3-6D65-7658F3B2B4A4}"/>
              </a:ext>
            </a:extLst>
          </p:cNvPr>
          <p:cNvSpPr txBox="1"/>
          <p:nvPr/>
        </p:nvSpPr>
        <p:spPr>
          <a:xfrm>
            <a:off x="2351465" y="3271530"/>
            <a:ext cx="46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*w</a:t>
            </a:r>
          </a:p>
        </p:txBody>
      </p:sp>
      <p:pic>
        <p:nvPicPr>
          <p:cNvPr id="17" name="Picture 16" descr="A mathematical equation with numbers and lines&#10;&#10;AI-generated content may be incorrect.">
            <a:extLst>
              <a:ext uri="{FF2B5EF4-FFF2-40B4-BE49-F238E27FC236}">
                <a16:creationId xmlns:a16="http://schemas.microsoft.com/office/drawing/2014/main" id="{184F398C-76F2-80F5-96B0-3B340977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339" y="4880999"/>
            <a:ext cx="2781300" cy="1028700"/>
          </a:xfrm>
          <a:prstGeom prst="rect">
            <a:avLst/>
          </a:prstGeom>
        </p:spPr>
      </p:pic>
      <p:pic>
        <p:nvPicPr>
          <p:cNvPr id="3" name="Content Placeholder 4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200688EC-F35F-760E-1D6E-6AE05059C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746" y="4814511"/>
            <a:ext cx="3009126" cy="10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7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D036A-E108-3B0B-FBE5-4946EE84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 in High Dimension</a:t>
            </a:r>
          </a:p>
        </p:txBody>
      </p:sp>
      <p:pic>
        <p:nvPicPr>
          <p:cNvPr id="7" name="Picture 6" descr="A paper with text and diagrams&#10;&#10;AI-generated content may be incorrect.">
            <a:extLst>
              <a:ext uri="{FF2B5EF4-FFF2-40B4-BE49-F238E27FC236}">
                <a16:creationId xmlns:a16="http://schemas.microsoft.com/office/drawing/2014/main" id="{445F743D-8690-DAF3-2C37-47790ABA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07" y="1125071"/>
            <a:ext cx="4735203" cy="5367804"/>
          </a:xfrm>
          <a:prstGeom prst="rect">
            <a:avLst/>
          </a:prstGeom>
        </p:spPr>
      </p:pic>
      <p:pic>
        <p:nvPicPr>
          <p:cNvPr id="11" name="Content Placeholder 10" descr="A diagram of a plane&#10;&#10;AI-generated content may be incorrect.">
            <a:extLst>
              <a:ext uri="{FF2B5EF4-FFF2-40B4-BE49-F238E27FC236}">
                <a16:creationId xmlns:a16="http://schemas.microsoft.com/office/drawing/2014/main" id="{E5693817-ED97-B118-A6E1-2565C53D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327" y="1331902"/>
            <a:ext cx="3094544" cy="3174922"/>
          </a:xfrm>
        </p:spPr>
      </p:pic>
      <p:pic>
        <p:nvPicPr>
          <p:cNvPr id="13" name="Picture 12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7B90AFAC-4CEE-84AC-0A00-827A47B1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2" y="4506824"/>
            <a:ext cx="4735202" cy="11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4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1B22-1295-4D17-3319-0530CAAB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 in High Dimension</a:t>
            </a:r>
          </a:p>
        </p:txBody>
      </p:sp>
      <p:pic>
        <p:nvPicPr>
          <p:cNvPr id="4" name="Picture 3" descr="A graph of a graph with a gradient of colors&#10;&#10;AI-generated content may be incorrect.">
            <a:extLst>
              <a:ext uri="{FF2B5EF4-FFF2-40B4-BE49-F238E27FC236}">
                <a16:creationId xmlns:a16="http://schemas.microsoft.com/office/drawing/2014/main" id="{FDA1204F-62FC-2F47-9644-20AD67D69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211"/>
            <a:ext cx="5900517" cy="4425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31F76A-1A9D-8923-04C4-8E1E8DD6D173}"/>
              </a:ext>
            </a:extLst>
          </p:cNvPr>
          <p:cNvSpPr txBox="1"/>
          <p:nvPr/>
        </p:nvSpPr>
        <p:spPr>
          <a:xfrm>
            <a:off x="7307249" y="2552368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</a:t>
            </a:r>
            <a:r>
              <a:rPr lang="en-US" dirty="0" err="1"/>
              <a:t>wx</a:t>
            </a:r>
            <a:r>
              <a:rPr lang="en-US" dirty="0"/>
              <a:t>   -&gt;   y = </a:t>
            </a:r>
            <a:r>
              <a:rPr lang="en-US" dirty="0" err="1"/>
              <a:t>wx</a:t>
            </a:r>
            <a:r>
              <a:rPr lang="en-US" dirty="0"/>
              <a:t> + 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3691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B145-47BC-720E-6FD1-8780868F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DL Models</a:t>
            </a:r>
          </a:p>
        </p:txBody>
      </p:sp>
      <p:pic>
        <p:nvPicPr>
          <p:cNvPr id="6" name="Content Placeholder 5" descr="A comparison of a graph and a diagram&#10;&#10;AI-generated content may be incorrect.">
            <a:extLst>
              <a:ext uri="{FF2B5EF4-FFF2-40B4-BE49-F238E27FC236}">
                <a16:creationId xmlns:a16="http://schemas.microsoft.com/office/drawing/2014/main" id="{CD96F8EF-0961-E631-EA0F-775F507A2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055" y="2470992"/>
            <a:ext cx="4501740" cy="2250870"/>
          </a:xfrm>
        </p:spPr>
      </p:pic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D7EDEF17-3246-D901-C604-FC2738FA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795" y="2552594"/>
            <a:ext cx="3863671" cy="216926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8D6276-4263-0087-6850-2587F9AC5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1" y="2388483"/>
            <a:ext cx="3018474" cy="23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849E-FBF8-B512-C2B0-B3C0E100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DL in High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A7D34-A227-3695-076D-C8B3B82B3AB2}"/>
              </a:ext>
            </a:extLst>
          </p:cNvPr>
          <p:cNvSpPr txBox="1"/>
          <p:nvPr/>
        </p:nvSpPr>
        <p:spPr>
          <a:xfrm>
            <a:off x="725240" y="59311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www.youtube.com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watch?v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wrguEHxk_EI</a:t>
            </a:r>
            <a:endParaRPr lang="en-KR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 descr="A diagram of a number of dots and lines&#10;&#10;AI-generated content may be incorrect.">
            <a:extLst>
              <a:ext uri="{FF2B5EF4-FFF2-40B4-BE49-F238E27FC236}">
                <a16:creationId xmlns:a16="http://schemas.microsoft.com/office/drawing/2014/main" id="{299B3151-8832-A439-06CB-2DEC51D1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40" y="1528370"/>
            <a:ext cx="7393042" cy="41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681C-1BCD-20B4-E15E-E41A40D4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DL in High Level</a:t>
            </a:r>
          </a:p>
        </p:txBody>
      </p:sp>
      <p:pic>
        <p:nvPicPr>
          <p:cNvPr id="4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A34ADA-7B4D-F949-2700-D405C385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37" y="1690688"/>
            <a:ext cx="3380836" cy="1974863"/>
          </a:xfrm>
          <a:prstGeom prst="rect">
            <a:avLst/>
          </a:prstGeom>
        </p:spPr>
      </p:pic>
      <p:pic>
        <p:nvPicPr>
          <p:cNvPr id="6" name="Picture 5" descr="A computer screen shot of a network&#10;&#10;AI-generated content may be incorrect.">
            <a:extLst>
              <a:ext uri="{FF2B5EF4-FFF2-40B4-BE49-F238E27FC236}">
                <a16:creationId xmlns:a16="http://schemas.microsoft.com/office/drawing/2014/main" id="{D23ED915-35D1-D428-2BC6-5C082E1F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33" y="1690688"/>
            <a:ext cx="7801231" cy="425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2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016C8-70C6-082E-F5B5-6489A8EBC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532847"/>
            <a:ext cx="5157787" cy="823912"/>
          </a:xfrm>
        </p:spPr>
        <p:txBody>
          <a:bodyPr/>
          <a:lstStyle/>
          <a:p>
            <a:r>
              <a:rPr lang="en-KR" dirty="0"/>
              <a:t>해석적</a:t>
            </a:r>
            <a:r>
              <a:rPr lang="ko-KR" altLang="en-US" dirty="0"/>
              <a:t> 방법 </a:t>
            </a:r>
            <a:r>
              <a:rPr lang="en-US" altLang="ko-KR" dirty="0"/>
              <a:t>(Analytical Method)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EECC8-DC03-0161-39FB-799D31042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532847"/>
            <a:ext cx="5183188" cy="823912"/>
          </a:xfrm>
        </p:spPr>
        <p:txBody>
          <a:bodyPr/>
          <a:lstStyle/>
          <a:p>
            <a:r>
              <a:rPr lang="en-KR" dirty="0"/>
              <a:t>수치적</a:t>
            </a:r>
            <a:r>
              <a:rPr lang="ko-KR" altLang="en-US" dirty="0"/>
              <a:t> 방법 </a:t>
            </a:r>
            <a:r>
              <a:rPr lang="en-US" dirty="0"/>
              <a:t>(Numerical Method)</a:t>
            </a:r>
            <a:endParaRPr lang="en-K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06322-AB98-07BC-AF44-17FAC660D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16149"/>
            <a:ext cx="5183188" cy="457351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방법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패턴이 존재한다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KR" dirty="0"/>
          </a:p>
          <a:p>
            <a:pPr marL="514350" indent="-514350">
              <a:buAutoNum type="arabicPeriod"/>
            </a:pPr>
            <a:endParaRPr lang="en-KR" dirty="0"/>
          </a:p>
          <a:p>
            <a:pPr marL="514350" indent="-514350">
              <a:buAutoNum type="arabicPeriod"/>
            </a:pPr>
            <a:endParaRPr lang="en-KR" dirty="0"/>
          </a:p>
          <a:p>
            <a:pPr marL="0" indent="0">
              <a:buNone/>
            </a:pPr>
            <a:r>
              <a:rPr lang="en-KR" dirty="0"/>
              <a:t>특징)</a:t>
            </a:r>
          </a:p>
          <a:p>
            <a:pPr marL="514350" indent="-514350">
              <a:buAutoNum type="arabicPeriod"/>
            </a:pPr>
            <a:r>
              <a:rPr lang="ko-KR" altLang="en-US" dirty="0"/>
              <a:t>근사적인 해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많은 </a:t>
            </a:r>
            <a:r>
              <a:rPr lang="ko-KR" altLang="en-US" dirty="0" err="1"/>
              <a:t>연산량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6477AE-D638-4A1F-3CED-E25AD9FEB149}"/>
              </a:ext>
            </a:extLst>
          </p:cNvPr>
          <p:cNvSpPr txBox="1">
            <a:spLocks/>
          </p:cNvSpPr>
          <p:nvPr/>
        </p:nvSpPr>
        <p:spPr>
          <a:xfrm>
            <a:off x="836613" y="1616149"/>
            <a:ext cx="5183188" cy="457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방법</a:t>
            </a:r>
            <a:r>
              <a:rPr lang="en-US" altLang="ko-KR" dirty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패턴이 존재한다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수학적 모델을 알고있다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일반해를 알고있다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특징)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정확한 해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적은 </a:t>
            </a:r>
            <a:r>
              <a:rPr lang="ko-KR" altLang="en-US" dirty="0" err="1"/>
              <a:t>연산량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일반적으로</a:t>
            </a:r>
            <a:r>
              <a:rPr lang="en-US" altLang="ko-KR" dirty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5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069C-D76B-D0C6-5A46-9BA89077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해석적</a:t>
            </a:r>
            <a:r>
              <a:rPr lang="ko-KR" altLang="en-US" dirty="0"/>
              <a:t> 방법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7F72A-F1AE-9C79-C8F9-DED98B8A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문제)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원으로 </a:t>
            </a:r>
            <a:r>
              <a:rPr lang="en-US" altLang="ko-KR" dirty="0"/>
              <a:t>a</a:t>
            </a:r>
            <a:r>
              <a:rPr lang="ko-KR" altLang="en-US" dirty="0"/>
              <a:t>원짜리 물건을 </a:t>
            </a:r>
            <a:r>
              <a:rPr lang="ko-KR" altLang="en-US" dirty="0" err="1"/>
              <a:t>몇개나</a:t>
            </a:r>
            <a:r>
              <a:rPr lang="ko-KR" altLang="en-US" dirty="0"/>
              <a:t> 살 수 있는가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dirty="0"/>
              <a:t>ax = b</a:t>
            </a:r>
          </a:p>
          <a:p>
            <a:pPr marL="0" indent="0">
              <a:buNone/>
            </a:pPr>
            <a:r>
              <a:rPr lang="en-US" dirty="0"/>
              <a:t>x = b/a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4574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EF27-A682-3325-44EC-D53137FA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수치적</a:t>
            </a:r>
            <a:r>
              <a:rPr lang="ko-KR" altLang="en-US" dirty="0"/>
              <a:t> 방법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F6A6F-EEFE-7C5A-2327-42D77E2D2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문제)</a:t>
            </a:r>
            <a:r>
              <a:rPr lang="ko-KR" altLang="en-US" dirty="0"/>
              <a:t> 내일 기온 예측하기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f(x) = ??</a:t>
            </a:r>
          </a:p>
          <a:p>
            <a:pPr marL="0" indent="0">
              <a:buNone/>
            </a:pPr>
            <a:r>
              <a:rPr lang="en-US" dirty="0"/>
              <a:t>x = ???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1087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5AA3-D5E3-0BCD-0095-63C78A8A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 (Gradient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245E3-A123-3A6E-F02D-6CB7A9F4D5CF}"/>
              </a:ext>
            </a:extLst>
          </p:cNvPr>
          <p:cNvSpPr txBox="1"/>
          <p:nvPr/>
        </p:nvSpPr>
        <p:spPr>
          <a:xfrm>
            <a:off x="725240" y="59311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bg1">
                    <a:lumMod val="75000"/>
                  </a:schemeClr>
                </a:solidFill>
              </a:rPr>
              <a:t>Source) https://github.com/Y0rFa1se/2025-2-HAI-STUDY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D3715F-D310-F272-3ED5-BB36ADBD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718" y="18184"/>
            <a:ext cx="4856282" cy="6858000"/>
          </a:xfrm>
          <a:prstGeom prst="rect">
            <a:avLst/>
          </a:prstGeom>
        </p:spPr>
      </p:pic>
      <p:pic>
        <p:nvPicPr>
          <p:cNvPr id="9" name="Picture 8" descr="A graph of a line graph&#10;&#10;AI-generated content may be incorrect.">
            <a:extLst>
              <a:ext uri="{FF2B5EF4-FFF2-40B4-BE49-F238E27FC236}">
                <a16:creationId xmlns:a16="http://schemas.microsoft.com/office/drawing/2014/main" id="{26FD7144-C293-6A6D-BBDA-B8063F3F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31" y="2037629"/>
            <a:ext cx="3512509" cy="2634382"/>
          </a:xfrm>
          <a:prstGeom prst="rect">
            <a:avLst/>
          </a:prstGeom>
        </p:spPr>
      </p:pic>
      <p:pic>
        <p:nvPicPr>
          <p:cNvPr id="15" name="Picture 14" descr="A graph of loss function&#10;&#10;AI-generated content may be incorrect.">
            <a:extLst>
              <a:ext uri="{FF2B5EF4-FFF2-40B4-BE49-F238E27FC236}">
                <a16:creationId xmlns:a16="http://schemas.microsoft.com/office/drawing/2014/main" id="{961CC30F-21CF-3B13-0E7C-9F21370B7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740" y="2037629"/>
            <a:ext cx="3512509" cy="26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4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5234-5685-105D-D279-443BE2B6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TASK: </a:t>
            </a:r>
            <a:r>
              <a:rPr lang="ko-KR" altLang="en-US" dirty="0"/>
              <a:t>기울기 </a:t>
            </a:r>
            <a:r>
              <a:rPr lang="en-US" altLang="ko-KR" dirty="0"/>
              <a:t>Fitting (y=</a:t>
            </a:r>
            <a:r>
              <a:rPr lang="en-US" altLang="ko-KR" dirty="0" err="1"/>
              <a:t>wx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7" name="Content Placeholder 6" descr="A graph of a line graph&#10;&#10;AI-generated content may be incorrect.">
            <a:extLst>
              <a:ext uri="{FF2B5EF4-FFF2-40B4-BE49-F238E27FC236}">
                <a16:creationId xmlns:a16="http://schemas.microsoft.com/office/drawing/2014/main" id="{DDFB0385-4ECF-4480-6E0A-E313DC25B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694" y="1690688"/>
            <a:ext cx="5283200" cy="41529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8866B-7E5E-8696-946A-00BFAD752D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Metric </a:t>
            </a:r>
            <a:r>
              <a:rPr lang="ko-KR" altLang="en-US" dirty="0"/>
              <a:t>필요 </a:t>
            </a:r>
            <a:r>
              <a:rPr lang="en-US" altLang="ko-KR" dirty="0"/>
              <a:t>(Loss Function)</a:t>
            </a:r>
            <a:endParaRPr lang="en-KR" dirty="0"/>
          </a:p>
        </p:txBody>
      </p:sp>
      <p:pic>
        <p:nvPicPr>
          <p:cNvPr id="13" name="Picture 12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182C01D6-63A6-F1FE-DABF-F0236E49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2290"/>
            <a:ext cx="4802588" cy="16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85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A7D02-59BB-3890-BFC7-8A78A0A8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Loss - Visualization</a:t>
            </a:r>
          </a:p>
        </p:txBody>
      </p:sp>
      <p:pic>
        <p:nvPicPr>
          <p:cNvPr id="5" name="Content Placeholder 4" descr="A graph of loss function&#10;&#10;AI-generated content may be incorrect.">
            <a:extLst>
              <a:ext uri="{FF2B5EF4-FFF2-40B4-BE49-F238E27FC236}">
                <a16:creationId xmlns:a16="http://schemas.microsoft.com/office/drawing/2014/main" id="{C82C6CD7-C878-1E95-0AAE-0CB15ADAB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9000" y="2137648"/>
            <a:ext cx="5384800" cy="4152900"/>
          </a:xfrm>
        </p:spPr>
      </p:pic>
      <p:pic>
        <p:nvPicPr>
          <p:cNvPr id="7" name="Picture 6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3B97B195-3F65-32A9-3B94-BC387481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24" y="3337388"/>
            <a:ext cx="507551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7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F7AA-1237-F184-4E99-828C9C66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</a:t>
            </a:r>
          </a:p>
        </p:txBody>
      </p:sp>
      <p:pic>
        <p:nvPicPr>
          <p:cNvPr id="5" name="Content Placeholder 4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03DBD723-8738-F9AF-D090-3047D7064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5065"/>
            <a:ext cx="3570356" cy="1231695"/>
          </a:xfrm>
        </p:spPr>
      </p:pic>
      <p:pic>
        <p:nvPicPr>
          <p:cNvPr id="7" name="Picture 6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DB2D1C76-C2A9-68F4-B505-89D773DD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757" y="1938536"/>
            <a:ext cx="5190266" cy="3724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7E6BF5-F610-0082-FC93-A3C8CE85199A}"/>
              </a:ext>
            </a:extLst>
          </p:cNvPr>
          <p:cNvSpPr txBox="1"/>
          <p:nvPr/>
        </p:nvSpPr>
        <p:spPr>
          <a:xfrm>
            <a:off x="725240" y="5931199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bg1">
                    <a:lumMod val="75000"/>
                  </a:schemeClr>
                </a:solidFill>
              </a:rPr>
              <a:t>Source)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towardsdatascience.com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/back-to-basics-part-dos-linear-regression-cost-function-and-gradient-descent-e3d7d05c56fd/</a:t>
            </a:r>
            <a:endParaRPr lang="en-K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74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703F3-F508-1498-EAD1-4ECE2499D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81F4-DFB2-5D19-94C8-C4F8671E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 - V</a:t>
            </a:r>
            <a:r>
              <a:rPr lang="en-US" dirty="0" err="1"/>
              <a:t>isualization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9B11A-6270-9984-6D8F-1606D1DEAF74}"/>
              </a:ext>
            </a:extLst>
          </p:cNvPr>
          <p:cNvSpPr txBox="1"/>
          <p:nvPr/>
        </p:nvSpPr>
        <p:spPr>
          <a:xfrm>
            <a:off x="725240" y="59311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bg1">
                    <a:lumMod val="75000"/>
                  </a:schemeClr>
                </a:solidFill>
              </a:rPr>
              <a:t>Source) https://github.com/Y0rFa1se/2025-2-HAI-STUDY</a:t>
            </a:r>
          </a:p>
        </p:txBody>
      </p:sp>
      <p:pic>
        <p:nvPicPr>
          <p:cNvPr id="12" name="Picture 11" descr="A graph of a line graph&#10;&#10;AI-generated content may be incorrect.">
            <a:extLst>
              <a:ext uri="{FF2B5EF4-FFF2-40B4-BE49-F238E27FC236}">
                <a16:creationId xmlns:a16="http://schemas.microsoft.com/office/drawing/2014/main" id="{F1A7DB8F-F34A-1D9B-85BA-706376A8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429" y="1546042"/>
            <a:ext cx="5461371" cy="4096029"/>
          </a:xfrm>
          <a:prstGeom prst="rect">
            <a:avLst/>
          </a:prstGeom>
        </p:spPr>
      </p:pic>
      <p:pic>
        <p:nvPicPr>
          <p:cNvPr id="13" name="Picture 12" descr="A graph of loss function&#10;&#10;AI-generated content may be incorrect.">
            <a:extLst>
              <a:ext uri="{FF2B5EF4-FFF2-40B4-BE49-F238E27FC236}">
                <a16:creationId xmlns:a16="http://schemas.microsoft.com/office/drawing/2014/main" id="{7169A41D-B97A-4649-CAF5-18AB6C65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1" y="1546042"/>
            <a:ext cx="5461371" cy="40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1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226</Words>
  <Application>Microsoft Macintosh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DL (Deep Learning)</vt:lpstr>
      <vt:lpstr>PowerPoint Presentation</vt:lpstr>
      <vt:lpstr>해석적 방법</vt:lpstr>
      <vt:lpstr>수치적 방법</vt:lpstr>
      <vt:lpstr>GD (Gradient Descent)</vt:lpstr>
      <vt:lpstr>TASK: 기울기 Fitting (y=wx)</vt:lpstr>
      <vt:lpstr>Loss - Visualization</vt:lpstr>
      <vt:lpstr>GD</vt:lpstr>
      <vt:lpstr>GD - Visualization</vt:lpstr>
      <vt:lpstr>Remark</vt:lpstr>
      <vt:lpstr>NN (Neural Network)</vt:lpstr>
      <vt:lpstr>GD in High Dimension</vt:lpstr>
      <vt:lpstr>GD in High Dimension</vt:lpstr>
      <vt:lpstr>DL Models</vt:lpstr>
      <vt:lpstr>DL in High Level</vt:lpstr>
      <vt:lpstr>DL in High Level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이은준</dc:creator>
  <cp:lastModifiedBy>이은준</cp:lastModifiedBy>
  <cp:revision>70</cp:revision>
  <dcterms:created xsi:type="dcterms:W3CDTF">2025-09-06T18:00:29Z</dcterms:created>
  <dcterms:modified xsi:type="dcterms:W3CDTF">2025-09-10T12:54:38Z</dcterms:modified>
</cp:coreProperties>
</file>